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4"/>
    <p:restoredTop sz="94694"/>
  </p:normalViewPr>
  <p:slideViewPr>
    <p:cSldViewPr snapToGrid="0">
      <p:cViewPr varScale="1">
        <p:scale>
          <a:sx n="103" d="100"/>
          <a:sy n="103" d="100"/>
        </p:scale>
        <p:origin x="4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87399-40DB-F34E-B36F-13E7E39DC9F7}" type="datetimeFigureOut">
              <a:rPr lang="en-DE" smtClean="0"/>
              <a:t>21.05.25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4A00F-85DA-C446-81E5-85F6A871C70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5475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DATUM: </a:t>
            </a:r>
            <a:fld id="{4B42B9A4-48DA-9244-955D-21725426C6E0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2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DATUM: </a:t>
            </a:r>
            <a:fld id="{486AD946-584E-C342-94B8-904C6423DD05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3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DATUM: </a:t>
            </a:r>
            <a:fld id="{BFD2A47B-25A3-8F48-86A9-038130A74002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8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5"/>
            <a:ext cx="10972800" cy="813816"/>
          </a:xfrm>
        </p:spPr>
        <p:txBody>
          <a:bodyPr/>
          <a:lstStyle>
            <a:lvl1pPr>
              <a:defRPr b="1"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1929"/>
            <a:ext cx="10972800" cy="460080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DATUM: </a:t>
            </a:r>
            <a:fld id="{E0771B02-A618-2646-97EF-8C0BB44652EE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7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DATUM: </a:t>
            </a:r>
            <a:fld id="{577E9067-2B8A-F944-8631-8362BFD886BF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8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11251"/>
            <a:ext cx="5410200" cy="4665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11251"/>
            <a:ext cx="5410200" cy="4665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DATUM: </a:t>
            </a:r>
            <a:fld id="{BAF27BD0-5A9B-B743-A368-CB8BFB98B313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518166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73205"/>
            <a:ext cx="5387975" cy="36164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518166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573205"/>
            <a:ext cx="5414510" cy="36164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DATUM: </a:t>
            </a:r>
            <a:fld id="{4705327E-3D3A-5541-97EA-393A7E305C70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DATUM: </a:t>
            </a:r>
            <a:fld id="{E3664E50-7443-D542-961A-ADB73A262237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9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DATUM: </a:t>
            </a:r>
            <a:fld id="{E70E706B-82A0-2F46-ACA5-27DA5C69963E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DATUM: </a:t>
            </a:r>
            <a:fld id="{B548F6E5-C3DD-4B43-B7F7-C89A35C49F8A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1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DATUM: </a:t>
            </a:r>
            <a:fld id="{56606E87-1EBD-3948-ACC2-4A4190327E76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0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116484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5"/>
            <a:ext cx="10972800" cy="780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55091"/>
            <a:ext cx="10972800" cy="424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5670" y="6349607"/>
            <a:ext cx="17455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b="1" kern="1200" cap="all" spc="200" smtClean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de-DE" dirty="0"/>
              <a:t>Datum: </a:t>
            </a:r>
            <a:fld id="{E07F2B85-6B5E-6243-8CA6-BB460A4DFAAE}" type="datetime1">
              <a:rPr lang="de-DE" smtClean="0"/>
              <a:pPr/>
              <a:t>21.05.25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7544" y="6349606"/>
            <a:ext cx="4387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dirty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GB" dirty="0" err="1"/>
              <a:t>Erstellt</a:t>
            </a:r>
            <a:r>
              <a:rPr lang="en-GB" dirty="0"/>
              <a:t> von </a:t>
            </a:r>
            <a:r>
              <a:rPr lang="en-GB" dirty="0" err="1"/>
              <a:t>Vorname</a:t>
            </a:r>
            <a:r>
              <a:rPr lang="en-GB" dirty="0"/>
              <a:t>, Name, Klasse 9d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DE" smtClean="0"/>
              <a:pPr/>
              <a:t>‹#›</a:t>
            </a:fld>
            <a:endParaRPr lang="en-DE"/>
          </a:p>
        </p:txBody>
      </p:sp>
      <p:pic>
        <p:nvPicPr>
          <p:cNvPr id="1026" name="Picture 2" descr="Nordlicht Schule Logo">
            <a:extLst>
              <a:ext uri="{FF2B5EF4-FFF2-40B4-BE49-F238E27FC236}">
                <a16:creationId xmlns:a16="http://schemas.microsoft.com/office/drawing/2014/main" id="{6A7E0A9D-AC6C-39B2-E273-A5CD1ACB18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24357"/>
            <a:ext cx="1698920" cy="5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3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renta.de/karriere/ausbildun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g.ch/de/garagenuebersicht/garage-winterthur/news/solaranlage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-dasmagazin.de/auf-in-den-job-tipps-zur-ausbildungsplatzsuch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an-in-black-t-shirt-and-blue-denim-jeans-standing-near-black-car-during-nighttime-4489721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mann-der-einen-autoreifen-andert-3806249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herz-danke-herzlichen-dank-cartoon-184572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lanet-beruf.de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9B047-4652-F54C-7C86-A3B40EB58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4339906" cy="3130807"/>
          </a:xfrm>
        </p:spPr>
        <p:txBody>
          <a:bodyPr>
            <a:noAutofit/>
          </a:bodyPr>
          <a:lstStyle/>
          <a:p>
            <a:r>
              <a:rPr lang="en-DE" sz="4400" b="1" dirty="0">
                <a:solidFill>
                  <a:srgbClr val="FFFFFF"/>
                </a:solidFill>
                <a:latin typeface="Aptos" panose="020B0004020202020204" pitchFamily="34" charset="0"/>
              </a:rPr>
              <a:t>Mein Praktikum bei </a:t>
            </a:r>
            <a:r>
              <a:rPr lang="en-GB" sz="4400" dirty="0"/>
              <a:t>[FIRMENNAME]</a:t>
            </a:r>
            <a:endParaRPr lang="en-DE" sz="4400" b="1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F7C7A-D18B-2080-7E02-AF657B91F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3901736" cy="2240529"/>
          </a:xfrm>
        </p:spPr>
        <p:txBody>
          <a:bodyPr>
            <a:normAutofit fontScale="92500" lnSpcReduction="10000"/>
          </a:bodyPr>
          <a:lstStyle/>
          <a:p>
            <a:r>
              <a:rPr lang="en-DE" sz="2400" dirty="0">
                <a:solidFill>
                  <a:srgbClr val="FFFFFF"/>
                </a:solidFill>
              </a:rPr>
              <a:t>(12.05.2025 – 23.05.2025)</a:t>
            </a:r>
          </a:p>
          <a:p>
            <a:endParaRPr lang="en-DE" sz="2400" dirty="0">
              <a:solidFill>
                <a:srgbClr val="FFFFFF"/>
              </a:solidFill>
            </a:endParaRPr>
          </a:p>
          <a:p>
            <a:endParaRPr lang="en-DE" sz="2400" dirty="0">
              <a:solidFill>
                <a:srgbClr val="FFFFFF"/>
              </a:solidFill>
            </a:endParaRPr>
          </a:p>
          <a:p>
            <a:r>
              <a:rPr lang="en-DE" sz="2400" dirty="0">
                <a:solidFill>
                  <a:srgbClr val="FFFFFF"/>
                </a:solidFill>
              </a:rPr>
              <a:t>Name, Klasse 9d</a:t>
            </a:r>
          </a:p>
          <a:p>
            <a:r>
              <a:rPr lang="en-DE" sz="1700" dirty="0">
                <a:solidFill>
                  <a:srgbClr val="FFFFFF"/>
                </a:solidFill>
              </a:rPr>
              <a:t>Nordlicht-Schule, Rostock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35C43-CF43-A7F1-D35E-D29CD69D09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96" r="24066" b="1"/>
          <a:stretch>
            <a:fillRect/>
          </a:stretch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0527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DDEBC87-4BC3-EFFF-B367-E65C7FCA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Meine </a:t>
            </a:r>
            <a:r>
              <a:rPr lang="en-GB" dirty="0" err="1"/>
              <a:t>Praktikumsgliederung</a:t>
            </a:r>
            <a:endParaRPr lang="en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2D2C6A-B21D-150A-4E8C-0AE6087AC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511251"/>
            <a:ext cx="6259033" cy="466571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ü"/>
            </a:pP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Unternehmen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im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Profil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ü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Das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Berufsbild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[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Berufsname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]</a:t>
            </a:r>
          </a:p>
          <a:p>
            <a:pPr marL="457200" indent="-457200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ü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Meine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Tätigkeiten</a:t>
            </a:r>
            <a:endParaRPr lang="en-GB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ü"/>
            </a:pP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Erkenntnisse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&amp;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Fazit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11" name="Content Placeholder 10" descr="A group of men wearing overalls and goggles&#10;&#10;AI-generated content may be incorrect.">
            <a:extLst>
              <a:ext uri="{FF2B5EF4-FFF2-40B4-BE49-F238E27FC236}">
                <a16:creationId xmlns:a16="http://schemas.microsoft.com/office/drawing/2014/main" id="{7C721E46-616E-F2B8-32F1-DA23705110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963" r="19046"/>
          <a:stretch>
            <a:fillRect/>
          </a:stretch>
        </p:blipFill>
        <p:spPr>
          <a:xfrm>
            <a:off x="7089409" y="1511251"/>
            <a:ext cx="3800444" cy="418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98180-EBBF-A7E4-39AF-6453682C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DATUM: </a:t>
            </a:r>
            <a:fld id="{E0771B02-A618-2646-97EF-8C0BB44652EE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58985-9FC8-F3CF-36F4-AF454138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Erstellt</a:t>
            </a:r>
            <a:r>
              <a:rPr lang="en-US" dirty="0"/>
              <a:t> von </a:t>
            </a:r>
            <a:r>
              <a:rPr lang="en-US" dirty="0" err="1"/>
              <a:t>Vorname</a:t>
            </a:r>
            <a:r>
              <a:rPr lang="en-US" dirty="0"/>
              <a:t>,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0F9E7-56C1-538D-6F6C-6248D126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241DE-3E80-E745-4F56-B7717113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Fakten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[</a:t>
            </a:r>
            <a:r>
              <a:rPr lang="en-GB" dirty="0" err="1"/>
              <a:t>Firmenname</a:t>
            </a:r>
            <a:r>
              <a:rPr lang="en-GB" dirty="0"/>
              <a:t>]</a:t>
            </a:r>
            <a:endParaRPr lang="en-DE" dirty="0"/>
          </a:p>
        </p:txBody>
      </p:sp>
      <p:pic>
        <p:nvPicPr>
          <p:cNvPr id="11" name="Content Placeholder 10" descr="A aerial view of a parking lot&#10;&#10;AI-generated content may be incorrect.">
            <a:extLst>
              <a:ext uri="{FF2B5EF4-FFF2-40B4-BE49-F238E27FC236}">
                <a16:creationId xmlns:a16="http://schemas.microsoft.com/office/drawing/2014/main" id="{445660F5-ABA4-BB3A-1DC2-3B47D68955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040" r="26760"/>
          <a:stretch>
            <a:fillRect/>
          </a:stretch>
        </p:blipFill>
        <p:spPr>
          <a:xfrm>
            <a:off x="7143746" y="1524457"/>
            <a:ext cx="4229234" cy="448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2D9C2-87A4-63A3-8682-D7C6B3382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DATUM: </a:t>
            </a:r>
            <a:fld id="{BAF27BD0-5A9B-B743-A368-CB8BFB98B313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12B29-F4A7-F0C3-B098-1D333587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00594-0C17-ED65-0008-E640A81F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3</a:t>
            </a:fld>
            <a:endParaRPr lang="en-US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751326EE-E6E3-A0E0-96E8-AAD8962C5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6099544" cy="434816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§"/>
            </a:pPr>
            <a:endParaRPr lang="en-GB" sz="2800" dirty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§"/>
            </a:pP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Gegründet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: [Jahr]</a:t>
            </a:r>
          </a:p>
          <a:p>
            <a:pPr marL="514350" indent="-514350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Mitarbeiter: [Zahl]</a:t>
            </a:r>
          </a:p>
          <a:p>
            <a:pPr marL="514350" indent="-514350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§"/>
            </a:pP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Adresse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: [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Adresse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]</a:t>
            </a:r>
          </a:p>
          <a:p>
            <a:pPr marL="514350" indent="-514350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§"/>
            </a:pP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Kernkompetenz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: [3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Stichworte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6F8AB8-43D0-E244-020F-1D05ACB1D75C}"/>
              </a:ext>
            </a:extLst>
          </p:cNvPr>
          <p:cNvSpPr txBox="1"/>
          <p:nvPr/>
        </p:nvSpPr>
        <p:spPr>
          <a:xfrm>
            <a:off x="-3115340" y="-1424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pic>
        <p:nvPicPr>
          <p:cNvPr id="16" name="Picture 15" descr="A close up of a logo&#10;&#10;AI-generated content may be incorrect.">
            <a:extLst>
              <a:ext uri="{FF2B5EF4-FFF2-40B4-BE49-F238E27FC236}">
                <a16:creationId xmlns:a16="http://schemas.microsoft.com/office/drawing/2014/main" id="{B025E6E6-8457-F392-3CC3-9FAD0E136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455" y="948196"/>
            <a:ext cx="2753834" cy="206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6B5CD-26C3-FD55-DFAE-99C20C280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212B-2C81-73E4-602C-8DAAFA3B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Berufsbild</a:t>
            </a:r>
            <a:r>
              <a:rPr lang="en-GB" dirty="0"/>
              <a:t>: [</a:t>
            </a:r>
            <a:r>
              <a:rPr lang="en-GB" dirty="0" err="1"/>
              <a:t>Ausbildungsberuf</a:t>
            </a:r>
            <a:r>
              <a:rPr lang="en-GB" dirty="0"/>
              <a:t>]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055E9-8CED-31D9-3EDA-F0BE7E9F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DATUM: </a:t>
            </a:r>
            <a:fld id="{BAF27BD0-5A9B-B743-A368-CB8BFB98B313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9E3F0-8C33-F6BD-FA2D-BC3B3FA2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A5DFB-F4B6-3AF4-AD00-A51EAE06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4</a:t>
            </a:fld>
            <a:endParaRPr lang="en-US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B362F72-9279-CFAA-FFDD-71DC44324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5898" y="1508742"/>
            <a:ext cx="6099544" cy="434816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§"/>
            </a:pPr>
            <a:r>
              <a:rPr lang="en-GB" sz="2400" dirty="0" err="1"/>
              <a:t>Ausbildungsdauer</a:t>
            </a:r>
            <a:r>
              <a:rPr lang="en-GB" sz="2400" dirty="0"/>
              <a:t>: [X Jahre]</a:t>
            </a:r>
          </a:p>
          <a:p>
            <a:pPr marL="457200" indent="-457200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§"/>
            </a:pPr>
            <a:r>
              <a:rPr lang="en-GB" sz="2400" dirty="0" err="1"/>
              <a:t>Voraussetzungen</a:t>
            </a:r>
            <a:r>
              <a:rPr lang="en-GB" sz="2400" dirty="0"/>
              <a:t>:</a:t>
            </a:r>
          </a:p>
          <a:p>
            <a:pPr marL="685800" lvl="1" indent="-457200">
              <a:lnSpc>
                <a:spcPct val="150000"/>
              </a:lnSpc>
              <a:buClr>
                <a:srgbClr val="474B67"/>
              </a:buClr>
              <a:buFont typeface="Courier New" panose="02070309020205020404" pitchFamily="49" charset="0"/>
              <a:buChar char="o"/>
            </a:pPr>
            <a:r>
              <a:rPr lang="en-GB" dirty="0" err="1"/>
              <a:t>Schulabschluss</a:t>
            </a:r>
            <a:r>
              <a:rPr lang="en-GB" dirty="0"/>
              <a:t>: [</a:t>
            </a:r>
            <a:r>
              <a:rPr lang="en-GB" dirty="0" err="1"/>
              <a:t>Mindestanforderung</a:t>
            </a:r>
            <a:r>
              <a:rPr lang="en-GB" dirty="0"/>
              <a:t>]</a:t>
            </a:r>
          </a:p>
          <a:p>
            <a:pPr marL="685800" lvl="1" indent="-457200">
              <a:lnSpc>
                <a:spcPct val="150000"/>
              </a:lnSpc>
              <a:buClr>
                <a:srgbClr val="474B67"/>
              </a:buClr>
              <a:buFont typeface="Courier New" panose="02070309020205020404" pitchFamily="49" charset="0"/>
              <a:buChar char="o"/>
            </a:pPr>
            <a:r>
              <a:rPr lang="en-GB" dirty="0"/>
              <a:t>Skills: [3-5 </a:t>
            </a:r>
            <a:r>
              <a:rPr lang="en-GB" dirty="0" err="1"/>
              <a:t>Kernkompetenzen</a:t>
            </a:r>
            <a:r>
              <a:rPr lang="en-GB" dirty="0"/>
              <a:t>]</a:t>
            </a:r>
          </a:p>
          <a:p>
            <a:pPr marL="454025" lvl="1" indent="-401638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§"/>
            </a:pPr>
            <a:r>
              <a:rPr lang="en-GB" sz="2400" dirty="0" err="1"/>
              <a:t>Arbeitsbereiche</a:t>
            </a:r>
            <a:r>
              <a:rPr lang="en-GB" sz="2400" dirty="0"/>
              <a:t>:</a:t>
            </a:r>
          </a:p>
          <a:p>
            <a:pPr marL="454025" lvl="1" indent="-401638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§"/>
            </a:pPr>
            <a:r>
              <a:rPr lang="en-GB" sz="2400" dirty="0" err="1"/>
              <a:t>Arbeitsorte</a:t>
            </a:r>
            <a:r>
              <a:rPr lang="en-GB" sz="2400" dirty="0"/>
              <a:t>:</a:t>
            </a:r>
            <a:endParaRPr lang="en-GB" sz="3200" dirty="0"/>
          </a:p>
          <a:p>
            <a:pPr lvl="1">
              <a:lnSpc>
                <a:spcPct val="150000"/>
              </a:lnSpc>
              <a:buClr>
                <a:srgbClr val="474B67"/>
              </a:buClr>
            </a:pPr>
            <a:endParaRPr lang="en-GB" dirty="0"/>
          </a:p>
          <a:p>
            <a:pPr marL="685800" lvl="1" indent="-457200">
              <a:lnSpc>
                <a:spcPct val="150000"/>
              </a:lnSpc>
              <a:buClr>
                <a:srgbClr val="474B67"/>
              </a:buClr>
              <a:buFont typeface="Courier New" panose="02070309020205020404" pitchFamily="49" charset="0"/>
              <a:buChar char="o"/>
            </a:pPr>
            <a:endParaRPr lang="en-GB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4EB511-D1FE-06EB-2BCE-9EC9157AB645}"/>
              </a:ext>
            </a:extLst>
          </p:cNvPr>
          <p:cNvSpPr txBox="1"/>
          <p:nvPr/>
        </p:nvSpPr>
        <p:spPr>
          <a:xfrm>
            <a:off x="-3115340" y="-1424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pic>
        <p:nvPicPr>
          <p:cNvPr id="9" name="Content Placeholder 8" descr="A group of people in blue uniforms&#10;&#10;AI-generated content may be incorrect.">
            <a:extLst>
              <a:ext uri="{FF2B5EF4-FFF2-40B4-BE49-F238E27FC236}">
                <a16:creationId xmlns:a16="http://schemas.microsoft.com/office/drawing/2014/main" id="{ABE97007-9BB5-D61A-B4DC-CDFE3943CA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786" r="24239" b="6477"/>
          <a:stretch>
            <a:fillRect/>
          </a:stretch>
        </p:blipFill>
        <p:spPr>
          <a:xfrm>
            <a:off x="609600" y="1606378"/>
            <a:ext cx="3870521" cy="4164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3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A1489-8F3E-90C3-1B8A-521690E8C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B632-1333-01C3-9554-67392653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Mein </a:t>
            </a:r>
            <a:r>
              <a:rPr lang="en-GB" dirty="0" err="1"/>
              <a:t>Tagesablauf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90352-E5CB-DD70-7D95-46A14F64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DATUM: </a:t>
            </a:r>
            <a:fld id="{BAF27BD0-5A9B-B743-A368-CB8BFB98B313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551FB-752E-9F90-8321-842F16C8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D3654-D8FD-B147-99C1-678523D2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342E587-04AB-F2DF-DAFF-91357D8028E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0922299"/>
              </p:ext>
            </p:extLst>
          </p:nvPr>
        </p:nvGraphicFramePr>
        <p:xfrm>
          <a:off x="609598" y="1511300"/>
          <a:ext cx="6468095" cy="43873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09645">
                  <a:extLst>
                    <a:ext uri="{9D8B030D-6E8A-4147-A177-3AD203B41FA5}">
                      <a16:colId xmlns:a16="http://schemas.microsoft.com/office/drawing/2014/main" val="3659985866"/>
                    </a:ext>
                  </a:extLst>
                </a:gridCol>
                <a:gridCol w="4658450">
                  <a:extLst>
                    <a:ext uri="{9D8B030D-6E8A-4147-A177-3AD203B41FA5}">
                      <a16:colId xmlns:a16="http://schemas.microsoft.com/office/drawing/2014/main" val="3595775702"/>
                    </a:ext>
                  </a:extLst>
                </a:gridCol>
              </a:tblGrid>
              <a:tr h="731232">
                <a:tc>
                  <a:txBody>
                    <a:bodyPr/>
                    <a:lstStyle/>
                    <a:p>
                      <a:pPr algn="l"/>
                      <a:r>
                        <a:rPr lang="en-DE" sz="1800" b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[08:00]</a:t>
                      </a:r>
                      <a:endParaRPr lang="en-D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Werkzeug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-Check und </a:t>
                      </a:r>
                      <a:r>
                        <a:rPr lang="en-GB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Sicherheitskontrolle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D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63752"/>
                  </a:ext>
                </a:extLst>
              </a:tr>
              <a:tr h="731232">
                <a:tc>
                  <a:txBody>
                    <a:bodyPr/>
                    <a:lstStyle/>
                    <a:p>
                      <a:pPr algn="l"/>
                      <a:r>
                        <a:rPr lang="en-DE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[</a:t>
                      </a:r>
                      <a:r>
                        <a:rPr lang="en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08:00-09:30</a:t>
                      </a:r>
                      <a:r>
                        <a:rPr lang="en-DE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]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Ölwechsel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durchführen</a:t>
                      </a:r>
                      <a:endParaRPr lang="en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1323257"/>
                  </a:ext>
                </a:extLst>
              </a:tr>
              <a:tr h="731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[</a:t>
                      </a:r>
                      <a:r>
                        <a:rPr lang="en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10:00-12:00</a:t>
                      </a:r>
                      <a:r>
                        <a:rPr lang="en-DE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]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Bremseninspektion</a:t>
                      </a:r>
                      <a:endParaRPr lang="en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515185"/>
                  </a:ext>
                </a:extLst>
              </a:tr>
              <a:tr h="731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[12:30]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E" dirty="0"/>
                        <a:t>Mittagspause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933948"/>
                  </a:ext>
                </a:extLst>
              </a:tr>
              <a:tr h="731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[13:00]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Reifenwechsel</a:t>
                      </a:r>
                      <a:endParaRPr lang="en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401960"/>
                  </a:ext>
                </a:extLst>
              </a:tr>
              <a:tr h="731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[15:30]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Arbeitsplatz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reinigen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Protokoll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für </a:t>
                      </a:r>
                      <a:r>
                        <a:rPr lang="en-GB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Praktikumsmappe</a:t>
                      </a:r>
                      <a:endParaRPr lang="en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757886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BAB2B0C-784C-CA48-0A87-F4B525315E28}"/>
              </a:ext>
            </a:extLst>
          </p:cNvPr>
          <p:cNvSpPr txBox="1"/>
          <p:nvPr/>
        </p:nvSpPr>
        <p:spPr>
          <a:xfrm>
            <a:off x="-3115340" y="-1424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pic>
        <p:nvPicPr>
          <p:cNvPr id="11" name="Content Placeholder 10" descr="A person standing under a car&#10;&#10;AI-generated content may be incorrect.">
            <a:extLst>
              <a:ext uri="{FF2B5EF4-FFF2-40B4-BE49-F238E27FC236}">
                <a16:creationId xmlns:a16="http://schemas.microsoft.com/office/drawing/2014/main" id="{AB3D3E0B-4121-B190-239B-C7BDAAD661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028" r="26761"/>
          <a:stretch>
            <a:fillRect/>
          </a:stretch>
        </p:blipFill>
        <p:spPr>
          <a:xfrm>
            <a:off x="7422077" y="1511300"/>
            <a:ext cx="3839911" cy="439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45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B00AC-A853-FA8C-85CC-AF9E27A92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2F53-3626-088F-A05A-F9F75DE6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Meine </a:t>
            </a:r>
            <a:r>
              <a:rPr lang="en-GB" dirty="0" err="1"/>
              <a:t>Aufgaben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E6627-5F08-A533-9C2D-A3EF83FC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DATUM: </a:t>
            </a:r>
            <a:fld id="{BAF27BD0-5A9B-B743-A368-CB8BFB98B313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E3DC4-EBFD-F65F-E80E-3DF8AF2A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9BD0B-5862-DCC4-3CB9-8758624D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6</a:t>
            </a:fld>
            <a:endParaRPr lang="en-US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9454A14-08A6-291B-1CAF-D6ECFFBC0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5898" y="1338607"/>
            <a:ext cx="6099544" cy="434816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§"/>
            </a:pPr>
            <a:r>
              <a:rPr lang="en-GB" sz="2400" dirty="0"/>
              <a:t>Aufgabe 1</a:t>
            </a:r>
          </a:p>
          <a:p>
            <a:pPr marL="457200" indent="-457200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§"/>
            </a:pPr>
            <a:r>
              <a:rPr lang="en-GB" sz="2400" dirty="0"/>
              <a:t>Aufgabe 2</a:t>
            </a:r>
          </a:p>
          <a:p>
            <a:pPr marL="457200" indent="-457200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§"/>
            </a:pPr>
            <a:r>
              <a:rPr lang="en-GB" sz="2400" dirty="0"/>
              <a:t>Aufgabe 3</a:t>
            </a:r>
          </a:p>
          <a:p>
            <a:pPr marL="457200" indent="-457200">
              <a:lnSpc>
                <a:spcPct val="150000"/>
              </a:lnSpc>
              <a:buClr>
                <a:srgbClr val="474B67"/>
              </a:buClr>
              <a:buFont typeface="Wingdings" pitchFamily="2" charset="2"/>
              <a:buChar char="§"/>
            </a:pPr>
            <a:r>
              <a:rPr lang="en-GB" sz="2400" dirty="0"/>
              <a:t>Aufgabe 4</a:t>
            </a:r>
          </a:p>
          <a:p>
            <a:pPr marL="685800" lvl="1" indent="-457200">
              <a:lnSpc>
                <a:spcPct val="150000"/>
              </a:lnSpc>
              <a:buClr>
                <a:srgbClr val="474B67"/>
              </a:buClr>
              <a:buFont typeface="Courier New" panose="02070309020205020404" pitchFamily="49" charset="0"/>
              <a:buChar char="o"/>
            </a:pPr>
            <a:endParaRPr lang="en-GB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16C1D-7DC9-AF04-A26B-994D5C868D7D}"/>
              </a:ext>
            </a:extLst>
          </p:cNvPr>
          <p:cNvSpPr txBox="1"/>
          <p:nvPr/>
        </p:nvSpPr>
        <p:spPr>
          <a:xfrm>
            <a:off x="-3115340" y="-1424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pic>
        <p:nvPicPr>
          <p:cNvPr id="10" name="Content Placeholder 9" descr="A person working on a car tire&#10;&#10;AI-generated content may be incorrect.">
            <a:extLst>
              <a:ext uri="{FF2B5EF4-FFF2-40B4-BE49-F238E27FC236}">
                <a16:creationId xmlns:a16="http://schemas.microsoft.com/office/drawing/2014/main" id="{33ECCF05-15E1-5F5A-3519-89A4EC99DA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0541"/>
          <a:stretch>
            <a:fillRect/>
          </a:stretch>
        </p:blipFill>
        <p:spPr>
          <a:xfrm>
            <a:off x="793459" y="1532237"/>
            <a:ext cx="3756703" cy="4210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380B7A-5B85-4642-8878-2089DEF2C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48D562A-EF99-44C6-AA29-9D3E42177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2299" y="-1"/>
            <a:ext cx="5726653" cy="6858000"/>
          </a:xfrm>
          <a:custGeom>
            <a:avLst/>
            <a:gdLst>
              <a:gd name="connsiteX0" fmla="*/ 615190 w 5726653"/>
              <a:gd name="connsiteY0" fmla="*/ 3536635 h 6858000"/>
              <a:gd name="connsiteX1" fmla="*/ 1124778 w 5726653"/>
              <a:gd name="connsiteY1" fmla="*/ 4046223 h 6858000"/>
              <a:gd name="connsiteX2" fmla="*/ 615190 w 5726653"/>
              <a:gd name="connsiteY2" fmla="*/ 4555811 h 6858000"/>
              <a:gd name="connsiteX3" fmla="*/ 105602 w 5726653"/>
              <a:gd name="connsiteY3" fmla="*/ 4046223 h 6858000"/>
              <a:gd name="connsiteX4" fmla="*/ 615190 w 5726653"/>
              <a:gd name="connsiteY4" fmla="*/ 3536635 h 6858000"/>
              <a:gd name="connsiteX5" fmla="*/ 1497780 w 5726653"/>
              <a:gd name="connsiteY5" fmla="*/ 0 h 6858000"/>
              <a:gd name="connsiteX6" fmla="*/ 5164844 w 5726653"/>
              <a:gd name="connsiteY6" fmla="*/ 0 h 6858000"/>
              <a:gd name="connsiteX7" fmla="*/ 5726653 w 5726653"/>
              <a:gd name="connsiteY7" fmla="*/ 0 h 6858000"/>
              <a:gd name="connsiteX8" fmla="*/ 5726653 w 5726653"/>
              <a:gd name="connsiteY8" fmla="*/ 6858000 h 6858000"/>
              <a:gd name="connsiteX9" fmla="*/ 311757 w 5726653"/>
              <a:gd name="connsiteY9" fmla="*/ 6858000 h 6858000"/>
              <a:gd name="connsiteX10" fmla="*/ 314130 w 5726653"/>
              <a:gd name="connsiteY10" fmla="*/ 6707670 h 6858000"/>
              <a:gd name="connsiteX11" fmla="*/ 599702 w 5726653"/>
              <a:gd name="connsiteY11" fmla="*/ 5670858 h 6858000"/>
              <a:gd name="connsiteX12" fmla="*/ 1211433 w 5726653"/>
              <a:gd name="connsiteY12" fmla="*/ 4641255 h 6858000"/>
              <a:gd name="connsiteX13" fmla="*/ 1053041 w 5726653"/>
              <a:gd name="connsiteY13" fmla="*/ 3164269 h 6858000"/>
              <a:gd name="connsiteX14" fmla="*/ 607048 w 5726653"/>
              <a:gd name="connsiteY14" fmla="*/ 2589405 h 6858000"/>
              <a:gd name="connsiteX15" fmla="*/ 1054915 w 5726653"/>
              <a:gd name="connsiteY15" fmla="*/ 1068099 h 6858000"/>
              <a:gd name="connsiteX16" fmla="*/ 1502877 w 5726653"/>
              <a:gd name="connsiteY16" fmla="*/ 419995 h 6858000"/>
              <a:gd name="connsiteX17" fmla="*/ 1505904 w 5726653"/>
              <a:gd name="connsiteY17" fmla="*/ 184996 h 6858000"/>
              <a:gd name="connsiteX18" fmla="*/ 14543 w 5726653"/>
              <a:gd name="connsiteY18" fmla="*/ 0 h 6858000"/>
              <a:gd name="connsiteX19" fmla="*/ 879351 w 5726653"/>
              <a:gd name="connsiteY19" fmla="*/ 0 h 6858000"/>
              <a:gd name="connsiteX20" fmla="*/ 892053 w 5726653"/>
              <a:gd name="connsiteY20" fmla="*/ 78052 h 6858000"/>
              <a:gd name="connsiteX21" fmla="*/ 561940 w 5726653"/>
              <a:gd name="connsiteY21" fmla="*/ 535443 h 6858000"/>
              <a:gd name="connsiteX22" fmla="*/ 15319 w 5726653"/>
              <a:gd name="connsiteY22" fmla="*/ 219852 h 6858000"/>
              <a:gd name="connsiteX23" fmla="*/ 4234 w 5726653"/>
              <a:gd name="connsiteY23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26653" h="6858000">
                <a:moveTo>
                  <a:pt x="615190" y="3536635"/>
                </a:moveTo>
                <a:cubicBezTo>
                  <a:pt x="896628" y="3536635"/>
                  <a:pt x="1124778" y="3764785"/>
                  <a:pt x="1124778" y="4046223"/>
                </a:cubicBezTo>
                <a:cubicBezTo>
                  <a:pt x="1124778" y="4327661"/>
                  <a:pt x="896628" y="4555811"/>
                  <a:pt x="615190" y="4555811"/>
                </a:cubicBezTo>
                <a:cubicBezTo>
                  <a:pt x="333752" y="4555811"/>
                  <a:pt x="105602" y="4327661"/>
                  <a:pt x="105602" y="4046223"/>
                </a:cubicBezTo>
                <a:cubicBezTo>
                  <a:pt x="105602" y="3764785"/>
                  <a:pt x="333752" y="3536635"/>
                  <a:pt x="615190" y="3536635"/>
                </a:cubicBezTo>
                <a:close/>
                <a:moveTo>
                  <a:pt x="1497780" y="0"/>
                </a:moveTo>
                <a:lnTo>
                  <a:pt x="5164844" y="0"/>
                </a:lnTo>
                <a:lnTo>
                  <a:pt x="5726653" y="0"/>
                </a:lnTo>
                <a:lnTo>
                  <a:pt x="5726653" y="6858000"/>
                </a:lnTo>
                <a:lnTo>
                  <a:pt x="311757" y="6858000"/>
                </a:lnTo>
                <a:lnTo>
                  <a:pt x="314130" y="6707670"/>
                </a:lnTo>
                <a:cubicBezTo>
                  <a:pt x="335132" y="6366409"/>
                  <a:pt x="433651" y="6019042"/>
                  <a:pt x="599702" y="5670858"/>
                </a:cubicBezTo>
                <a:cubicBezTo>
                  <a:pt x="770257" y="5311556"/>
                  <a:pt x="1010813" y="4986832"/>
                  <a:pt x="1211433" y="4641255"/>
                </a:cubicBezTo>
                <a:cubicBezTo>
                  <a:pt x="1493036" y="4154456"/>
                  <a:pt x="1511835" y="3622744"/>
                  <a:pt x="1053041" y="3164269"/>
                </a:cubicBezTo>
                <a:cubicBezTo>
                  <a:pt x="881977" y="2993264"/>
                  <a:pt x="700422" y="2805523"/>
                  <a:pt x="607048" y="2589405"/>
                </a:cubicBezTo>
                <a:cubicBezTo>
                  <a:pt x="366279" y="2032158"/>
                  <a:pt x="541125" y="1508061"/>
                  <a:pt x="1054915" y="1068099"/>
                </a:cubicBezTo>
                <a:cubicBezTo>
                  <a:pt x="1261027" y="891535"/>
                  <a:pt x="1489688" y="709488"/>
                  <a:pt x="1502877" y="419995"/>
                </a:cubicBezTo>
                <a:cubicBezTo>
                  <a:pt x="1506389" y="341910"/>
                  <a:pt x="1507262" y="263520"/>
                  <a:pt x="1505904" y="184996"/>
                </a:cubicBezTo>
                <a:close/>
                <a:moveTo>
                  <a:pt x="14543" y="0"/>
                </a:moveTo>
                <a:lnTo>
                  <a:pt x="879351" y="0"/>
                </a:lnTo>
                <a:lnTo>
                  <a:pt x="892053" y="78052"/>
                </a:lnTo>
                <a:cubicBezTo>
                  <a:pt x="904492" y="285271"/>
                  <a:pt x="770271" y="479621"/>
                  <a:pt x="561940" y="535443"/>
                </a:cubicBezTo>
                <a:cubicBezTo>
                  <a:pt x="323846" y="599240"/>
                  <a:pt x="79116" y="457945"/>
                  <a:pt x="15319" y="219852"/>
                </a:cubicBezTo>
                <a:cubicBezTo>
                  <a:pt x="-631" y="160329"/>
                  <a:pt x="-3762" y="100391"/>
                  <a:pt x="4234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E4102-8CDB-474C-4C39-6E7EE6F9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05" y="503391"/>
            <a:ext cx="5726653" cy="7913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</a:rPr>
              <a:t>Erfahrungen</a:t>
            </a:r>
            <a:r>
              <a:rPr lang="en-US" kern="1200" dirty="0">
                <a:solidFill>
                  <a:schemeClr val="tx1"/>
                </a:solidFill>
              </a:rPr>
              <a:t> &amp; </a:t>
            </a:r>
            <a:r>
              <a:rPr lang="en-US" kern="1200" dirty="0" err="1">
                <a:solidFill>
                  <a:schemeClr val="tx1"/>
                </a:solidFill>
              </a:rPr>
              <a:t>Fazit</a:t>
            </a: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60202-6585-A29E-1FA2-4809DB3FA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305" y="1527751"/>
            <a:ext cx="5862945" cy="43046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113"/>
            <a:r>
              <a:rPr lang="en-US" dirty="0"/>
              <a:t>**Was ich </a:t>
            </a:r>
            <a:r>
              <a:rPr lang="en-US" dirty="0" err="1"/>
              <a:t>gelernt</a:t>
            </a:r>
            <a:r>
              <a:rPr lang="en-US" dirty="0"/>
              <a:t> </a:t>
            </a:r>
            <a:r>
              <a:rPr lang="en-US" dirty="0" err="1"/>
              <a:t>habe</a:t>
            </a:r>
            <a:r>
              <a:rPr lang="en-US" dirty="0"/>
              <a:t>** </a:t>
            </a:r>
            <a:br>
              <a:rPr lang="en-US" dirty="0"/>
            </a:br>
            <a:r>
              <a:rPr lang="en-US" dirty="0"/>
              <a:t>💡 [</a:t>
            </a:r>
            <a:r>
              <a:rPr lang="en-US" dirty="0" err="1"/>
              <a:t>Erkenntnis</a:t>
            </a:r>
            <a:r>
              <a:rPr lang="en-US" dirty="0"/>
              <a:t> 1] </a:t>
            </a:r>
            <a:br>
              <a:rPr lang="en-US" dirty="0"/>
            </a:br>
            <a:r>
              <a:rPr lang="en-US" dirty="0"/>
              <a:t>💡 [</a:t>
            </a:r>
            <a:r>
              <a:rPr lang="en-US" dirty="0" err="1"/>
              <a:t>Erkenntnis</a:t>
            </a:r>
            <a:r>
              <a:rPr lang="en-US" dirty="0"/>
              <a:t> 2] </a:t>
            </a:r>
          </a:p>
          <a:p>
            <a:pPr marL="11113"/>
            <a:endParaRPr lang="en-US" dirty="0"/>
          </a:p>
          <a:p>
            <a:pPr marL="11113"/>
            <a:r>
              <a:rPr lang="en-US" dirty="0"/>
              <a:t>**</a:t>
            </a:r>
            <a:r>
              <a:rPr lang="en-US" dirty="0" err="1"/>
              <a:t>Herausforderungen</a:t>
            </a:r>
            <a:r>
              <a:rPr lang="en-US" dirty="0"/>
              <a:t>** </a:t>
            </a:r>
            <a:br>
              <a:rPr lang="en-US" dirty="0"/>
            </a:br>
            <a:r>
              <a:rPr lang="en-US" dirty="0"/>
              <a:t>⚠ [Problem 1] → </a:t>
            </a:r>
            <a:r>
              <a:rPr lang="en-US" dirty="0" err="1"/>
              <a:t>Lösung</a:t>
            </a:r>
            <a:r>
              <a:rPr lang="en-US" dirty="0"/>
              <a:t>: [XY] </a:t>
            </a:r>
            <a:br>
              <a:rPr lang="en-US" dirty="0"/>
            </a:br>
            <a:r>
              <a:rPr lang="en-US" dirty="0"/>
              <a:t>⚠ [Problem 2] → </a:t>
            </a:r>
            <a:r>
              <a:rPr lang="en-US" dirty="0" err="1"/>
              <a:t>Lösung</a:t>
            </a:r>
            <a:r>
              <a:rPr lang="en-US" dirty="0"/>
              <a:t>: [XY] </a:t>
            </a:r>
          </a:p>
        </p:txBody>
      </p:sp>
      <p:pic>
        <p:nvPicPr>
          <p:cNvPr id="9" name="Content Placeholder 8" descr="A crumpled paper ball from a light bulb&#10;&#10;AI-generated content may be incorrect.">
            <a:extLst>
              <a:ext uri="{FF2B5EF4-FFF2-40B4-BE49-F238E27FC236}">
                <a16:creationId xmlns:a16="http://schemas.microsoft.com/office/drawing/2014/main" id="{7F029A84-26D4-92FE-AE14-508E974A1F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0312" b="8180"/>
          <a:stretch>
            <a:fillRect/>
          </a:stretch>
        </p:blipFill>
        <p:spPr>
          <a:xfrm>
            <a:off x="8027674" y="1308778"/>
            <a:ext cx="3956501" cy="423852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64BB8-5E96-A415-5747-A608C13E8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27673" y="6356350"/>
            <a:ext cx="22666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fld id="{BAF27BD0-5A9B-B743-A368-CB8BFB98B313}" type="datetime1">
              <a:rPr lang="en-US" b="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5/21/25</a:t>
            </a:fld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31728-5BB8-81E0-8888-30648129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7499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200" dirty="0">
                <a:solidFill>
                  <a:schemeClr val="tx1"/>
                </a:solidFill>
              </a:rPr>
              <a:t>Erstellt von Vorname,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4080A-03D6-B795-6A55-E03B3BFF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646F3F-274D-499B-ABBE-824EB4ABDC3D}" type="slidenum">
              <a:rPr lang="en-US" smtClean="0">
                <a:latin typeface="+mn-lt"/>
              </a:rPr>
              <a:pPr>
                <a:spcAft>
                  <a:spcPts val="600"/>
                </a:spcAft>
              </a:pPr>
              <a:t>7</a:t>
            </a:fld>
            <a:endParaRPr lang="en-US">
              <a:latin typeface="+mn-lt"/>
            </a:endParaRPr>
          </a:p>
        </p:txBody>
      </p:sp>
      <p:pic>
        <p:nvPicPr>
          <p:cNvPr id="12" name="Picture 2" descr="Nordlicht Schule Logo">
            <a:extLst>
              <a:ext uri="{FF2B5EF4-FFF2-40B4-BE49-F238E27FC236}">
                <a16:creationId xmlns:a16="http://schemas.microsoft.com/office/drawing/2014/main" id="{A28CFE18-8A5B-690F-C94D-0851847A7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4" y="6114120"/>
            <a:ext cx="1698920" cy="5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3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1FBA931-895C-9BBD-28FC-1559F965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102378"/>
            <a:ext cx="10969752" cy="3146400"/>
          </a:xfrm>
        </p:spPr>
        <p:txBody>
          <a:bodyPr/>
          <a:lstStyle/>
          <a:p>
            <a:pPr algn="ctr"/>
            <a:r>
              <a:rPr lang="en-DE" dirty="0"/>
              <a:t>Vielen Dank für eure Aufmerksamkeit!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87DFD-16F4-3488-84AC-9211ED71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DATUM: </a:t>
            </a:r>
            <a:fld id="{BAF27BD0-5A9B-B743-A368-CB8BFB98B313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96FF8-3208-E89A-8215-85F9C3A8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1E7E6-7FBB-FCA0-F562-81476AF4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 descr="A red heart with a broken heart in the middle&#10;&#10;AI-generated content may be incorrect.">
            <a:extLst>
              <a:ext uri="{FF2B5EF4-FFF2-40B4-BE49-F238E27FC236}">
                <a16:creationId xmlns:a16="http://schemas.microsoft.com/office/drawing/2014/main" id="{A3EC0A45-C43F-7D5F-B084-1A97FA65A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02442" y="855890"/>
            <a:ext cx="3323968" cy="24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45DF0-0CA3-1D30-EC00-2CCDE56AD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7DA8-82AC-1894-0806-58AAE268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Quellen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43105-1F7F-3824-A4E4-2E457059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DATUM: </a:t>
            </a:r>
            <a:fld id="{BAF27BD0-5A9B-B743-A368-CB8BFB98B313}" type="datetime1">
              <a:rPr lang="de-DE" smtClean="0"/>
              <a:t>21.05.25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8358F-9D75-333A-3430-4996CD46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Erstellt von Vorname,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985BB-3D2E-4E37-B7BE-9E740FB4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9</a:t>
            </a:fld>
            <a:endParaRPr lang="en-US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5E4C4CD2-B88F-7B8E-2098-995732CD5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1921230"/>
            <a:ext cx="5754130" cy="3540456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sz="3100" dirty="0"/>
              <a:t>Folie 1: </a:t>
            </a:r>
            <a:br>
              <a:rPr lang="en-GB" sz="2400" dirty="0"/>
            </a:br>
            <a:r>
              <a:rPr lang="en-GB" sz="1800" dirty="0"/>
              <a:t>Foto: </a:t>
            </a:r>
            <a:r>
              <a:rPr lang="en-GB" sz="1400" dirty="0"/>
              <a:t>Planet </a:t>
            </a:r>
            <a:r>
              <a:rPr lang="en-GB" sz="1400" dirty="0" err="1"/>
              <a:t>Beruf</a:t>
            </a:r>
            <a:r>
              <a:rPr lang="en-GB" sz="1400" dirty="0"/>
              <a:t> (</a:t>
            </a:r>
            <a:r>
              <a:rPr lang="en-GB" sz="1400" dirty="0">
                <a:hlinkClick r:id="rId2"/>
              </a:rPr>
              <a:t>https://planet-beruf.de</a:t>
            </a:r>
            <a:r>
              <a:rPr lang="en-GB" sz="1400" dirty="0"/>
              <a:t>) / </a:t>
            </a:r>
            <a:r>
              <a:rPr lang="en-GB" sz="1400" dirty="0" err="1"/>
              <a:t>Abruf</a:t>
            </a:r>
            <a:r>
              <a:rPr lang="en-GB" sz="1400" dirty="0"/>
              <a:t>: 21.05.2025</a:t>
            </a:r>
            <a:br>
              <a:rPr lang="en-GB" sz="1400" dirty="0"/>
            </a:br>
            <a:r>
              <a:rPr lang="en-GB" sz="1800" dirty="0"/>
              <a:t>Text: </a:t>
            </a:r>
            <a:r>
              <a:rPr lang="en-GB" sz="1500" dirty="0"/>
              <a:t>Müller, H. (2023). *</a:t>
            </a:r>
            <a:r>
              <a:rPr lang="en-GB" sz="1500" dirty="0" err="1"/>
              <a:t>Berufsorientierung</a:t>
            </a:r>
            <a:r>
              <a:rPr lang="en-GB" sz="1500" dirty="0"/>
              <a:t> </a:t>
            </a:r>
            <a:r>
              <a:rPr lang="en-GB" sz="1500" dirty="0" err="1"/>
              <a:t>heute</a:t>
            </a:r>
            <a:r>
              <a:rPr lang="en-GB" sz="1500" dirty="0"/>
              <a:t>* (5. </a:t>
            </a:r>
            <a:r>
              <a:rPr lang="en-GB" sz="1500" dirty="0" err="1"/>
              <a:t>Aufl</a:t>
            </a:r>
            <a:r>
              <a:rPr lang="en-GB" sz="1500" dirty="0"/>
              <a:t>.). </a:t>
            </a:r>
            <a:r>
              <a:rPr lang="en-GB" sz="1500" dirty="0" err="1"/>
              <a:t>Bildung</a:t>
            </a:r>
            <a:r>
              <a:rPr lang="en-GB" sz="1500" dirty="0"/>
              <a:t>-Verlag.</a:t>
            </a:r>
            <a:endParaRPr lang="en-GB" sz="1800" dirty="0"/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sz="2800" dirty="0"/>
              <a:t>Folie 2: </a:t>
            </a:r>
            <a:br>
              <a:rPr lang="en-GB" sz="3600" dirty="0"/>
            </a:br>
            <a:r>
              <a:rPr lang="en-GB" sz="1600" dirty="0"/>
              <a:t>Foto: Planet </a:t>
            </a:r>
            <a:r>
              <a:rPr lang="en-GB" sz="1600" dirty="0" err="1"/>
              <a:t>Beruf</a:t>
            </a:r>
            <a:r>
              <a:rPr lang="en-GB" sz="1600" dirty="0"/>
              <a:t> (</a:t>
            </a:r>
            <a:r>
              <a:rPr lang="en-GB" sz="1600" dirty="0">
                <a:hlinkClick r:id="rId2"/>
              </a:rPr>
              <a:t>https://planet-beruf.de</a:t>
            </a:r>
            <a:r>
              <a:rPr lang="en-GB" sz="1600" dirty="0"/>
              <a:t>) / </a:t>
            </a:r>
            <a:r>
              <a:rPr lang="en-GB" sz="1600" dirty="0" err="1"/>
              <a:t>Abruf</a:t>
            </a:r>
            <a:r>
              <a:rPr lang="en-GB" sz="1600" dirty="0"/>
              <a:t>: 21.05.2025</a:t>
            </a:r>
            <a:br>
              <a:rPr lang="en-GB" sz="1600" dirty="0"/>
            </a:br>
            <a:r>
              <a:rPr lang="en-GB" sz="1600" dirty="0"/>
              <a:t>Text: Müller, H. (2023). *</a:t>
            </a:r>
            <a:r>
              <a:rPr lang="en-GB" sz="1600" dirty="0" err="1"/>
              <a:t>Berufsorientierung</a:t>
            </a:r>
            <a:r>
              <a:rPr lang="en-GB" sz="1600" dirty="0"/>
              <a:t> </a:t>
            </a:r>
            <a:r>
              <a:rPr lang="en-GB" sz="1600" dirty="0" err="1"/>
              <a:t>heute</a:t>
            </a:r>
            <a:r>
              <a:rPr lang="en-GB" sz="1600" dirty="0"/>
              <a:t>* (5. </a:t>
            </a:r>
            <a:r>
              <a:rPr lang="en-GB" sz="1600" dirty="0" err="1"/>
              <a:t>Aufl</a:t>
            </a:r>
            <a:r>
              <a:rPr lang="en-GB" sz="1600" dirty="0"/>
              <a:t>.). </a:t>
            </a:r>
            <a:r>
              <a:rPr lang="en-GB" sz="1600" dirty="0" err="1"/>
              <a:t>Bildung</a:t>
            </a:r>
            <a:r>
              <a:rPr lang="en-GB" sz="1600" dirty="0"/>
              <a:t>-Verlag.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sz="2800" dirty="0"/>
              <a:t>Folie 3:</a:t>
            </a:r>
            <a:r>
              <a:rPr lang="en-GB" sz="4000" dirty="0"/>
              <a:t> </a:t>
            </a:r>
            <a:br>
              <a:rPr lang="en-GB" sz="4000" dirty="0"/>
            </a:br>
            <a:r>
              <a:rPr lang="en-GB" sz="1600" dirty="0"/>
              <a:t>Foto: Planet </a:t>
            </a:r>
            <a:r>
              <a:rPr lang="en-GB" sz="1600" dirty="0" err="1"/>
              <a:t>Beruf</a:t>
            </a:r>
            <a:r>
              <a:rPr lang="en-GB" sz="1600" dirty="0"/>
              <a:t> (</a:t>
            </a:r>
            <a:r>
              <a:rPr lang="en-GB" sz="1600" dirty="0">
                <a:hlinkClick r:id="rId2"/>
              </a:rPr>
              <a:t>https://planet-beruf.de</a:t>
            </a:r>
            <a:r>
              <a:rPr lang="en-GB" sz="1600" dirty="0"/>
              <a:t>) / </a:t>
            </a:r>
            <a:r>
              <a:rPr lang="en-GB" sz="1600" dirty="0" err="1"/>
              <a:t>Abruf</a:t>
            </a:r>
            <a:r>
              <a:rPr lang="en-GB" sz="1600" dirty="0"/>
              <a:t>: 21.05.2025</a:t>
            </a:r>
            <a:br>
              <a:rPr lang="en-GB" sz="1600" dirty="0"/>
            </a:br>
            <a:r>
              <a:rPr lang="en-GB" sz="1600" dirty="0"/>
              <a:t>Text: Müller, H. (2023). *</a:t>
            </a:r>
            <a:r>
              <a:rPr lang="en-GB" sz="1600" dirty="0" err="1"/>
              <a:t>Berufsorientierung</a:t>
            </a:r>
            <a:r>
              <a:rPr lang="en-GB" sz="1600" dirty="0"/>
              <a:t> </a:t>
            </a:r>
            <a:r>
              <a:rPr lang="en-GB" sz="1600" dirty="0" err="1"/>
              <a:t>heute</a:t>
            </a:r>
            <a:r>
              <a:rPr lang="en-GB" sz="1600" dirty="0"/>
              <a:t>* (5. </a:t>
            </a:r>
            <a:r>
              <a:rPr lang="en-GB" sz="1600" dirty="0" err="1"/>
              <a:t>Aufl</a:t>
            </a:r>
            <a:r>
              <a:rPr lang="en-GB" sz="1600" dirty="0"/>
              <a:t>.). </a:t>
            </a:r>
            <a:r>
              <a:rPr lang="en-GB" sz="1600" dirty="0" err="1"/>
              <a:t>Bildung</a:t>
            </a:r>
            <a:r>
              <a:rPr lang="en-GB" sz="1600" dirty="0"/>
              <a:t>-Verlag.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sz="2800" dirty="0"/>
              <a:t>Folie 4:</a:t>
            </a:r>
            <a:r>
              <a:rPr lang="en-GB" sz="4000" dirty="0"/>
              <a:t> </a:t>
            </a:r>
            <a:br>
              <a:rPr lang="en-GB" sz="4000" dirty="0"/>
            </a:br>
            <a:r>
              <a:rPr lang="en-GB" sz="1500" dirty="0"/>
              <a:t>Foto: Planet </a:t>
            </a:r>
            <a:r>
              <a:rPr lang="en-GB" sz="1500" dirty="0" err="1"/>
              <a:t>Beruf</a:t>
            </a:r>
            <a:r>
              <a:rPr lang="en-GB" sz="1500" dirty="0"/>
              <a:t> (</a:t>
            </a:r>
            <a:r>
              <a:rPr lang="en-GB" sz="1500" dirty="0">
                <a:hlinkClick r:id="rId2"/>
              </a:rPr>
              <a:t>https://planet-beruf.de</a:t>
            </a:r>
            <a:r>
              <a:rPr lang="en-GB" sz="1500" dirty="0"/>
              <a:t>) / </a:t>
            </a:r>
            <a:r>
              <a:rPr lang="en-GB" sz="1500" dirty="0" err="1"/>
              <a:t>Abruf</a:t>
            </a:r>
            <a:r>
              <a:rPr lang="en-GB" sz="1500" dirty="0"/>
              <a:t>: 21.05.2025</a:t>
            </a:r>
            <a:br>
              <a:rPr lang="en-GB" sz="1500" dirty="0"/>
            </a:br>
            <a:r>
              <a:rPr lang="en-GB" sz="1500" dirty="0"/>
              <a:t>Text: Müller, H. (2023). *</a:t>
            </a:r>
            <a:r>
              <a:rPr lang="en-GB" sz="1500" dirty="0" err="1"/>
              <a:t>Berufsorientierung</a:t>
            </a:r>
            <a:r>
              <a:rPr lang="en-GB" sz="1500" dirty="0"/>
              <a:t> </a:t>
            </a:r>
            <a:r>
              <a:rPr lang="en-GB" sz="1500" dirty="0" err="1"/>
              <a:t>heute</a:t>
            </a:r>
            <a:r>
              <a:rPr lang="en-GB" sz="1500" dirty="0"/>
              <a:t>* (5. </a:t>
            </a:r>
            <a:r>
              <a:rPr lang="en-GB" sz="1500" dirty="0" err="1"/>
              <a:t>Aufl</a:t>
            </a:r>
            <a:r>
              <a:rPr lang="en-GB" sz="1500" dirty="0"/>
              <a:t>.). </a:t>
            </a:r>
            <a:r>
              <a:rPr lang="en-GB" sz="1500" dirty="0" err="1"/>
              <a:t>Bildung</a:t>
            </a:r>
            <a:r>
              <a:rPr lang="en-GB" sz="1500" dirty="0"/>
              <a:t>-Verlag.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9B6553-C4E0-D6BC-11AB-075A0C7AD64C}"/>
              </a:ext>
            </a:extLst>
          </p:cNvPr>
          <p:cNvSpPr txBox="1"/>
          <p:nvPr/>
        </p:nvSpPr>
        <p:spPr>
          <a:xfrm>
            <a:off x="-3115340" y="-1424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ADC2D5FE-AD29-9156-D247-657F63090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921230"/>
            <a:ext cx="5754129" cy="3540456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sz="3100" dirty="0"/>
              <a:t>Folie 5: </a:t>
            </a:r>
            <a:br>
              <a:rPr lang="en-GB" sz="2400" dirty="0"/>
            </a:br>
            <a:r>
              <a:rPr lang="en-GB" sz="1800" dirty="0"/>
              <a:t>Foto: </a:t>
            </a:r>
            <a:r>
              <a:rPr lang="en-GB" sz="1400" dirty="0"/>
              <a:t>Planet </a:t>
            </a:r>
            <a:r>
              <a:rPr lang="en-GB" sz="1400" dirty="0" err="1"/>
              <a:t>Beruf</a:t>
            </a:r>
            <a:r>
              <a:rPr lang="en-GB" sz="1400" dirty="0"/>
              <a:t> (</a:t>
            </a:r>
            <a:r>
              <a:rPr lang="en-GB" sz="1400" dirty="0">
                <a:hlinkClick r:id="rId2"/>
              </a:rPr>
              <a:t>https://planet-beruf.de</a:t>
            </a:r>
            <a:r>
              <a:rPr lang="en-GB" sz="1400" dirty="0"/>
              <a:t>) / </a:t>
            </a:r>
            <a:r>
              <a:rPr lang="en-GB" sz="1400" dirty="0" err="1"/>
              <a:t>Abruf</a:t>
            </a:r>
            <a:r>
              <a:rPr lang="en-GB" sz="1400" dirty="0"/>
              <a:t>: 21.05.2025</a:t>
            </a:r>
            <a:br>
              <a:rPr lang="en-GB" sz="1400" dirty="0"/>
            </a:br>
            <a:r>
              <a:rPr lang="en-GB" sz="1800" dirty="0"/>
              <a:t>Text: </a:t>
            </a:r>
            <a:r>
              <a:rPr lang="en-GB" sz="1500" dirty="0"/>
              <a:t>Müller, H. (2023). *</a:t>
            </a:r>
            <a:r>
              <a:rPr lang="en-GB" sz="1500" dirty="0" err="1"/>
              <a:t>Berufsorientierung</a:t>
            </a:r>
            <a:r>
              <a:rPr lang="en-GB" sz="1500" dirty="0"/>
              <a:t> </a:t>
            </a:r>
            <a:r>
              <a:rPr lang="en-GB" sz="1500" dirty="0" err="1"/>
              <a:t>heute</a:t>
            </a:r>
            <a:r>
              <a:rPr lang="en-GB" sz="1500" dirty="0"/>
              <a:t>* (5. </a:t>
            </a:r>
            <a:r>
              <a:rPr lang="en-GB" sz="1500" dirty="0" err="1"/>
              <a:t>Aufl</a:t>
            </a:r>
            <a:r>
              <a:rPr lang="en-GB" sz="1500" dirty="0"/>
              <a:t>.). </a:t>
            </a:r>
            <a:r>
              <a:rPr lang="en-GB" sz="1500" dirty="0" err="1"/>
              <a:t>Bildung</a:t>
            </a:r>
            <a:r>
              <a:rPr lang="en-GB" sz="1500" dirty="0"/>
              <a:t>-Verlag.</a:t>
            </a:r>
            <a:endParaRPr lang="en-GB" sz="1800" dirty="0"/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sz="2800" dirty="0"/>
              <a:t>Folie 6: </a:t>
            </a:r>
            <a:br>
              <a:rPr lang="en-GB" sz="3600" dirty="0"/>
            </a:br>
            <a:r>
              <a:rPr lang="en-GB" sz="1600" dirty="0"/>
              <a:t>Foto: Planet </a:t>
            </a:r>
            <a:r>
              <a:rPr lang="en-GB" sz="1600" dirty="0" err="1"/>
              <a:t>Beruf</a:t>
            </a:r>
            <a:r>
              <a:rPr lang="en-GB" sz="1600" dirty="0"/>
              <a:t> (</a:t>
            </a:r>
            <a:r>
              <a:rPr lang="en-GB" sz="1600" dirty="0">
                <a:hlinkClick r:id="rId2"/>
              </a:rPr>
              <a:t>https://planet-beruf.de</a:t>
            </a:r>
            <a:r>
              <a:rPr lang="en-GB" sz="1600" dirty="0"/>
              <a:t>) / </a:t>
            </a:r>
            <a:r>
              <a:rPr lang="en-GB" sz="1600" dirty="0" err="1"/>
              <a:t>Abruf</a:t>
            </a:r>
            <a:r>
              <a:rPr lang="en-GB" sz="1600" dirty="0"/>
              <a:t>: 21.05.2025</a:t>
            </a:r>
            <a:br>
              <a:rPr lang="en-GB" sz="1600" dirty="0"/>
            </a:br>
            <a:r>
              <a:rPr lang="en-GB" sz="1600" dirty="0"/>
              <a:t>Text: Müller, H. (2023). *</a:t>
            </a:r>
            <a:r>
              <a:rPr lang="en-GB" sz="1600" dirty="0" err="1"/>
              <a:t>Berufsorientierung</a:t>
            </a:r>
            <a:r>
              <a:rPr lang="en-GB" sz="1600" dirty="0"/>
              <a:t> </a:t>
            </a:r>
            <a:r>
              <a:rPr lang="en-GB" sz="1600" dirty="0" err="1"/>
              <a:t>heute</a:t>
            </a:r>
            <a:r>
              <a:rPr lang="en-GB" sz="1600" dirty="0"/>
              <a:t>* (5. </a:t>
            </a:r>
            <a:r>
              <a:rPr lang="en-GB" sz="1600" dirty="0" err="1"/>
              <a:t>Aufl</a:t>
            </a:r>
            <a:r>
              <a:rPr lang="en-GB" sz="1600" dirty="0"/>
              <a:t>.). </a:t>
            </a:r>
            <a:r>
              <a:rPr lang="en-GB" sz="1600" dirty="0" err="1"/>
              <a:t>Bildung</a:t>
            </a:r>
            <a:r>
              <a:rPr lang="en-GB" sz="1600" dirty="0"/>
              <a:t>-Verlag.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sz="2800" dirty="0"/>
              <a:t>Folie 7:</a:t>
            </a:r>
            <a:r>
              <a:rPr lang="en-GB" sz="4000" dirty="0"/>
              <a:t> </a:t>
            </a:r>
            <a:br>
              <a:rPr lang="en-GB" sz="4000" dirty="0"/>
            </a:br>
            <a:r>
              <a:rPr lang="en-GB" sz="1600" dirty="0"/>
              <a:t>Foto: Planet </a:t>
            </a:r>
            <a:r>
              <a:rPr lang="en-GB" sz="1600" dirty="0" err="1"/>
              <a:t>Beruf</a:t>
            </a:r>
            <a:r>
              <a:rPr lang="en-GB" sz="1600" dirty="0"/>
              <a:t> (</a:t>
            </a:r>
            <a:r>
              <a:rPr lang="en-GB" sz="1600" dirty="0">
                <a:hlinkClick r:id="rId2"/>
              </a:rPr>
              <a:t>https://planet-beruf.de</a:t>
            </a:r>
            <a:r>
              <a:rPr lang="en-GB" sz="1600" dirty="0"/>
              <a:t>) / </a:t>
            </a:r>
            <a:r>
              <a:rPr lang="en-GB" sz="1600" dirty="0" err="1"/>
              <a:t>Abruf</a:t>
            </a:r>
            <a:r>
              <a:rPr lang="en-GB" sz="1600" dirty="0"/>
              <a:t>: 21.05.2025</a:t>
            </a:r>
            <a:br>
              <a:rPr lang="en-GB" sz="1600" dirty="0"/>
            </a:br>
            <a:r>
              <a:rPr lang="en-GB" sz="1600" dirty="0"/>
              <a:t>Text: Müller, H. (2023). *</a:t>
            </a:r>
            <a:r>
              <a:rPr lang="en-GB" sz="1600" dirty="0" err="1"/>
              <a:t>Berufsorientierung</a:t>
            </a:r>
            <a:r>
              <a:rPr lang="en-GB" sz="1600" dirty="0"/>
              <a:t> </a:t>
            </a:r>
            <a:r>
              <a:rPr lang="en-GB" sz="1600" dirty="0" err="1"/>
              <a:t>heute</a:t>
            </a:r>
            <a:r>
              <a:rPr lang="en-GB" sz="1600" dirty="0"/>
              <a:t>* (5. </a:t>
            </a:r>
            <a:r>
              <a:rPr lang="en-GB" sz="1600" dirty="0" err="1"/>
              <a:t>Aufl</a:t>
            </a:r>
            <a:r>
              <a:rPr lang="en-GB" sz="1600" dirty="0"/>
              <a:t>.). </a:t>
            </a:r>
            <a:r>
              <a:rPr lang="en-GB" sz="1600" dirty="0" err="1"/>
              <a:t>Bildung</a:t>
            </a:r>
            <a:r>
              <a:rPr lang="en-GB" sz="1600" dirty="0"/>
              <a:t>-Verlag.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sz="2800" dirty="0"/>
              <a:t>Folie 8:</a:t>
            </a:r>
            <a:r>
              <a:rPr lang="en-GB" sz="4000" dirty="0"/>
              <a:t> </a:t>
            </a:r>
            <a:br>
              <a:rPr lang="en-GB" sz="4000" dirty="0"/>
            </a:br>
            <a:r>
              <a:rPr lang="en-GB" sz="1500" dirty="0"/>
              <a:t>Foto: Planet </a:t>
            </a:r>
            <a:r>
              <a:rPr lang="en-GB" sz="1500" dirty="0" err="1"/>
              <a:t>Beruf</a:t>
            </a:r>
            <a:r>
              <a:rPr lang="en-GB" sz="1500" dirty="0"/>
              <a:t> (</a:t>
            </a:r>
            <a:r>
              <a:rPr lang="en-GB" sz="1500" dirty="0">
                <a:hlinkClick r:id="rId2"/>
              </a:rPr>
              <a:t>https://planet-beruf.de</a:t>
            </a:r>
            <a:r>
              <a:rPr lang="en-GB" sz="1500" dirty="0"/>
              <a:t>) / </a:t>
            </a:r>
            <a:r>
              <a:rPr lang="en-GB" sz="1500" dirty="0" err="1"/>
              <a:t>Abruf</a:t>
            </a:r>
            <a:r>
              <a:rPr lang="en-GB" sz="1500" dirty="0"/>
              <a:t>: 21.05.2025</a:t>
            </a:r>
            <a:br>
              <a:rPr lang="en-GB" sz="1500" dirty="0"/>
            </a:br>
            <a:r>
              <a:rPr lang="en-GB" sz="1500" dirty="0"/>
              <a:t>Text: Müller, H. (2023). *</a:t>
            </a:r>
            <a:r>
              <a:rPr lang="en-GB" sz="1500" dirty="0" err="1"/>
              <a:t>Berufsorientierung</a:t>
            </a:r>
            <a:r>
              <a:rPr lang="en-GB" sz="1500" dirty="0"/>
              <a:t> </a:t>
            </a:r>
            <a:r>
              <a:rPr lang="en-GB" sz="1500" dirty="0" err="1"/>
              <a:t>heute</a:t>
            </a:r>
            <a:r>
              <a:rPr lang="en-GB" sz="1500" dirty="0"/>
              <a:t>* (5. </a:t>
            </a:r>
            <a:r>
              <a:rPr lang="en-GB" sz="1500" dirty="0" err="1"/>
              <a:t>Aufl</a:t>
            </a:r>
            <a:r>
              <a:rPr lang="en-GB" sz="1500" dirty="0"/>
              <a:t>.). </a:t>
            </a:r>
            <a:r>
              <a:rPr lang="en-GB" sz="1500" dirty="0" err="1"/>
              <a:t>Bildung</a:t>
            </a:r>
            <a:r>
              <a:rPr lang="en-GB" sz="1500" dirty="0"/>
              <a:t>-Verlag.</a:t>
            </a:r>
          </a:p>
        </p:txBody>
      </p:sp>
    </p:spTree>
    <p:extLst>
      <p:ext uri="{BB962C8B-B14F-4D97-AF65-F5344CB8AC3E}">
        <p14:creationId xmlns:p14="http://schemas.microsoft.com/office/powerpoint/2010/main" val="23015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</p:bldLst>
  </p:timing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578</Words>
  <Application>Microsoft Macintosh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Arial Nova</vt:lpstr>
      <vt:lpstr>Avenir Next LT Pro</vt:lpstr>
      <vt:lpstr>Courier New</vt:lpstr>
      <vt:lpstr>Wingdings</vt:lpstr>
      <vt:lpstr>SplashVTI</vt:lpstr>
      <vt:lpstr>Mein Praktikum bei [FIRMENNAME]</vt:lpstr>
      <vt:lpstr>Meine Praktikumsgliederung</vt:lpstr>
      <vt:lpstr>Fakten zu [Firmenname]</vt:lpstr>
      <vt:lpstr>Berufsbild: [Ausbildungsberuf] </vt:lpstr>
      <vt:lpstr>Mein Tagesablauf</vt:lpstr>
      <vt:lpstr>Meine Aufgaben</vt:lpstr>
      <vt:lpstr>Erfahrungen &amp; Fazit</vt:lpstr>
      <vt:lpstr>Vielen Dank für eure Aufmerksamkeit!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Evgenij Osipov</dc:creator>
  <cp:lastModifiedBy>Evgenij Osipov</cp:lastModifiedBy>
  <cp:revision>3</cp:revision>
  <dcterms:created xsi:type="dcterms:W3CDTF">2025-05-21T15:54:13Z</dcterms:created>
  <dcterms:modified xsi:type="dcterms:W3CDTF">2025-05-21T17:28:56Z</dcterms:modified>
</cp:coreProperties>
</file>